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handoutMasterIdLst>
    <p:handoutMasterId r:id="rId8"/>
  </p:handoutMasterIdLst>
  <p:sldIdLst>
    <p:sldId id="262" r:id="rId2"/>
    <p:sldId id="257" r:id="rId3"/>
    <p:sldId id="259" r:id="rId4"/>
    <p:sldId id="261" r:id="rId5"/>
    <p:sldId id="263" r:id="rId6"/>
    <p:sldId id="264" r:id="rId7"/>
  </p:sldIdLst>
  <p:sldSz cx="12192000" cy="6858000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74DDE-8704-441A-94A1-6D81770BD886}" type="datetimeFigureOut">
              <a:rPr lang="sl-SI" smtClean="0"/>
              <a:t>7.5.2015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7B005-0118-47F3-BF15-4C197B72308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62934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Z:\JAVNA UPRAVA 2010\Si CGP\CGP_prirocnik_WEB\OUT\05 Medijsko promocijski elementi\11 PPT predstavitev\untitled folder\ozadje-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282700" y="708025"/>
            <a:ext cx="4224867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ts val="838"/>
              </a:lnSpc>
              <a:defRPr/>
            </a:pPr>
            <a:r>
              <a:rPr lang="en-US" sz="700" dirty="0" smtClean="0">
                <a:solidFill>
                  <a:schemeClr val="tx2"/>
                </a:solidFill>
                <a:latin typeface="Republika" pitchFamily="2" charset="-18"/>
              </a:rPr>
              <a:t>REPUBLIKA SLOVENIJA</a:t>
            </a:r>
          </a:p>
          <a:p>
            <a:pPr eaLnBrk="1" hangingPunct="1">
              <a:lnSpc>
                <a:spcPts val="838"/>
              </a:lnSpc>
              <a:defRPr/>
            </a:pPr>
            <a:r>
              <a:rPr lang="en-US" sz="700" b="1" dirty="0" smtClean="0">
                <a:solidFill>
                  <a:schemeClr val="tx2"/>
                </a:solidFill>
                <a:latin typeface="Republika" pitchFamily="2" charset="-18"/>
              </a:rPr>
              <a:t>MINISTRSTVO ZA </a:t>
            </a:r>
            <a:r>
              <a:rPr lang="sl-SI" sz="700" b="1" dirty="0" smtClean="0">
                <a:solidFill>
                  <a:schemeClr val="tx2"/>
                </a:solidFill>
                <a:latin typeface="Republika" pitchFamily="2" charset="-18"/>
              </a:rPr>
              <a:t>GOSPODARSKI RAZVOJ IN TEHNOLOGIJO</a:t>
            </a:r>
          </a:p>
        </p:txBody>
      </p:sp>
      <p:pic>
        <p:nvPicPr>
          <p:cNvPr id="5" name="Picture 8" descr="grb moder za 10 pt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018" y="712788"/>
            <a:ext cx="222249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000" y="571501"/>
            <a:ext cx="11176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6000" y="1548000"/>
            <a:ext cx="9600000" cy="1490622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295401" y="6356351"/>
            <a:ext cx="1993900" cy="365125"/>
          </a:xfrm>
        </p:spPr>
        <p:txBody>
          <a:bodyPr/>
          <a:lstStyle>
            <a:lvl1pPr>
              <a:defRPr/>
            </a:lvl1pPr>
          </a:lstStyle>
          <a:p>
            <a:fld id="{4DEAC3D7-CB05-40D5-A415-2D6E7F6542EB}" type="datetimeFigureOut">
              <a:rPr lang="sl-SI" smtClean="0"/>
              <a:t>7.5.2015</a:t>
            </a:fld>
            <a:endParaRPr lang="sl-S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1" y="6356351"/>
            <a:ext cx="1775884" cy="365125"/>
          </a:xfrm>
        </p:spPr>
        <p:txBody>
          <a:bodyPr/>
          <a:lstStyle>
            <a:lvl1pPr>
              <a:defRPr/>
            </a:lvl1pPr>
          </a:lstStyle>
          <a:p>
            <a:fld id="{0F560449-9CF7-403E-AF35-CB2B9DA3AA0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715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47813"/>
            <a:ext cx="9601200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1295234" y="3240088"/>
            <a:ext cx="9601367" cy="2627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4DEAC3D7-CB05-40D5-A415-2D6E7F6542EB}" type="datetimeFigureOut">
              <a:rPr lang="sl-SI" smtClean="0"/>
              <a:t>7.5.2015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F560449-9CF7-403E-AF35-CB2B9DA3AA0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8260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Z:\JAVNA UPRAVA 2010\Si CGP\CGP_prirocnik_WEB\OUT\05 Medijsko promocijski elementi\11 PPT predstavitev\untitled folder\ozadje-0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Box 7"/>
          <p:cNvSpPr txBox="1">
            <a:spLocks noChangeArrowheads="1"/>
          </p:cNvSpPr>
          <p:nvPr/>
        </p:nvSpPr>
        <p:spPr bwMode="auto">
          <a:xfrm>
            <a:off x="1282701" y="715964"/>
            <a:ext cx="4011084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ts val="838"/>
              </a:lnSpc>
              <a:defRPr/>
            </a:pPr>
            <a:r>
              <a:rPr lang="en-US" sz="700" dirty="0" smtClean="0">
                <a:solidFill>
                  <a:schemeClr val="tx2"/>
                </a:solidFill>
                <a:latin typeface="Republika" pitchFamily="2" charset="-18"/>
                <a:ea typeface="Republika" pitchFamily="2" charset="-18"/>
                <a:cs typeface="Republika" pitchFamily="2" charset="-18"/>
              </a:rPr>
              <a:t>REPUBLIKA SLOVENIJA</a:t>
            </a:r>
          </a:p>
          <a:p>
            <a:pPr eaLnBrk="1" hangingPunct="1">
              <a:lnSpc>
                <a:spcPts val="838"/>
              </a:lnSpc>
              <a:defRPr/>
            </a:pPr>
            <a:r>
              <a:rPr lang="en-US" sz="700" b="1" dirty="0" smtClean="0">
                <a:solidFill>
                  <a:schemeClr val="tx2"/>
                </a:solidFill>
                <a:latin typeface="Republika" pitchFamily="2" charset="-18"/>
                <a:ea typeface="Republika" pitchFamily="2" charset="-18"/>
                <a:cs typeface="Republika" pitchFamily="2" charset="-18"/>
              </a:rPr>
              <a:t>MINISTRSTVO ZA </a:t>
            </a:r>
            <a:r>
              <a:rPr lang="sl-SI" sz="700" b="1" dirty="0" smtClean="0">
                <a:solidFill>
                  <a:schemeClr val="tx2"/>
                </a:solidFill>
                <a:latin typeface="Republika" pitchFamily="2" charset="-18"/>
                <a:ea typeface="Republika" pitchFamily="2" charset="-18"/>
                <a:cs typeface="Republika" pitchFamily="2" charset="-18"/>
              </a:rPr>
              <a:t>GOSPODARSKI RAZVOJ IN TEHNOLOGIJO</a:t>
            </a:r>
            <a:endParaRPr lang="en-US" sz="700" b="1" dirty="0" smtClean="0">
              <a:solidFill>
                <a:schemeClr val="tx2"/>
              </a:solidFill>
              <a:latin typeface="Republika" pitchFamily="2" charset="-18"/>
              <a:ea typeface="Republika" pitchFamily="2" charset="-18"/>
              <a:cs typeface="Republika" pitchFamily="2" charset="-18"/>
            </a:endParaRPr>
          </a:p>
        </p:txBody>
      </p:sp>
      <p:pic>
        <p:nvPicPr>
          <p:cNvPr id="1028" name="Picture 8" descr="grb moder za 10 pt.wm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018" y="712788"/>
            <a:ext cx="222249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DEAC3D7-CB05-40D5-A415-2D6E7F6542EB}" type="datetimeFigureOut">
              <a:rPr lang="sl-SI" smtClean="0"/>
              <a:t>7.5.2015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ABABA"/>
                </a:solidFill>
                <a:latin typeface="Calibri" panose="020F0502020204030204" pitchFamily="34" charset="0"/>
              </a:defRPr>
            </a:lvl1pPr>
          </a:lstStyle>
          <a:p>
            <a:fld id="{0F560449-9CF7-403E-AF35-CB2B9DA3AA02}" type="slidenum">
              <a:rPr lang="sl-SI" smtClean="0"/>
              <a:t>‹#›</a:t>
            </a:fld>
            <a:endParaRPr lang="sl-SI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417" y="573089"/>
            <a:ext cx="11176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092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zs.si/" TargetMode="External"/><Relationship Id="rId2" Type="http://schemas.openxmlformats.org/officeDocument/2006/relationships/hyperlink" Target="http://www.mgrt.gov.si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6000" y="1547999"/>
            <a:ext cx="9600000" cy="4834139"/>
          </a:xfrm>
        </p:spPr>
        <p:txBody>
          <a:bodyPr/>
          <a:lstStyle/>
          <a:p>
            <a:pPr algn="ctr"/>
            <a:r>
              <a:rPr lang="sl-SI" dirty="0" smtClean="0">
                <a:solidFill>
                  <a:srgbClr val="0070C0"/>
                </a:solidFill>
              </a:rPr>
              <a:t>Vrh malega gospodarstva</a:t>
            </a:r>
            <a:br>
              <a:rPr lang="sl-SI" dirty="0" smtClean="0">
                <a:solidFill>
                  <a:srgbClr val="0070C0"/>
                </a:solidFill>
              </a:rPr>
            </a:br>
            <a:r>
              <a:rPr lang="sl-SI" dirty="0" smtClean="0">
                <a:solidFill>
                  <a:srgbClr val="0070C0"/>
                </a:solidFill>
              </a:rPr>
              <a:t/>
            </a:r>
            <a:br>
              <a:rPr lang="sl-SI" dirty="0" smtClean="0">
                <a:solidFill>
                  <a:srgbClr val="0070C0"/>
                </a:solidFill>
              </a:rPr>
            </a:br>
            <a:r>
              <a:rPr lang="sl-SI" dirty="0" smtClean="0">
                <a:solidFill>
                  <a:srgbClr val="0070C0"/>
                </a:solidFill>
              </a:rPr>
              <a:t/>
            </a:r>
            <a:br>
              <a:rPr lang="sl-SI" dirty="0" smtClean="0">
                <a:solidFill>
                  <a:srgbClr val="0070C0"/>
                </a:solidFill>
              </a:rPr>
            </a:br>
            <a:r>
              <a:rPr lang="sl-SI" dirty="0">
                <a:solidFill>
                  <a:srgbClr val="0070C0"/>
                </a:solidFill>
              </a:rPr>
              <a:t/>
            </a:r>
            <a:br>
              <a:rPr lang="sl-SI" dirty="0">
                <a:solidFill>
                  <a:srgbClr val="0070C0"/>
                </a:solidFill>
              </a:rPr>
            </a:br>
            <a:r>
              <a:rPr lang="sl-SI" dirty="0" smtClean="0">
                <a:solidFill>
                  <a:srgbClr val="0070C0"/>
                </a:solidFill>
              </a:rPr>
              <a:t/>
            </a:r>
            <a:br>
              <a:rPr lang="sl-SI" dirty="0" smtClean="0">
                <a:solidFill>
                  <a:srgbClr val="0070C0"/>
                </a:solidFill>
              </a:rPr>
            </a:br>
            <a:r>
              <a:rPr lang="sl-SI" sz="1800" dirty="0" smtClean="0">
                <a:solidFill>
                  <a:srgbClr val="0070C0"/>
                </a:solidFill>
              </a:rPr>
              <a:t>Zdravko Počivalšek</a:t>
            </a:r>
            <a:br>
              <a:rPr lang="sl-SI" sz="1800" dirty="0" smtClean="0">
                <a:solidFill>
                  <a:srgbClr val="0070C0"/>
                </a:solidFill>
              </a:rPr>
            </a:br>
            <a:r>
              <a:rPr lang="sl-SI" sz="1800" dirty="0" smtClean="0">
                <a:solidFill>
                  <a:srgbClr val="0070C0"/>
                </a:solidFill>
              </a:rPr>
              <a:t>MINISTER</a:t>
            </a:r>
            <a:br>
              <a:rPr lang="sl-SI" sz="1800" dirty="0" smtClean="0">
                <a:solidFill>
                  <a:srgbClr val="0070C0"/>
                </a:solidFill>
              </a:rPr>
            </a:br>
            <a:r>
              <a:rPr lang="sl-SI" sz="1800" dirty="0">
                <a:solidFill>
                  <a:srgbClr val="0070C0"/>
                </a:solidFill>
              </a:rPr>
              <a:t/>
            </a:r>
            <a:br>
              <a:rPr lang="sl-SI" sz="1800" dirty="0">
                <a:solidFill>
                  <a:srgbClr val="0070C0"/>
                </a:solidFill>
              </a:rPr>
            </a:br>
            <a:r>
              <a:rPr lang="sl-SI" sz="1600" dirty="0" smtClean="0">
                <a:solidFill>
                  <a:srgbClr val="0070C0"/>
                </a:solidFill>
              </a:rPr>
              <a:t>Ljubljana, 12.5.2015</a:t>
            </a:r>
            <a:endParaRPr lang="sl-SI" sz="16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58604" y="5887618"/>
            <a:ext cx="2488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http://www.mgrt.gov.si</a:t>
            </a:r>
            <a:r>
              <a:rPr lang="sl-SI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endParaRPr lang="sl-SI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sl-SI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://www.gzs.si/</a:t>
            </a:r>
            <a:endParaRPr lang="sl-SI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41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>
          <a:xfrm>
            <a:off x="775978" y="947058"/>
            <a:ext cx="8534400" cy="7604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4400" b="1" cap="all" dirty="0" smtClean="0">
                <a:ln w="3175" cmpd="sng"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TOP 5 dosežkov v 2014</a:t>
            </a:r>
            <a:endParaRPr lang="sl-SI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jeZBesedilom 3"/>
          <p:cNvSpPr txBox="1"/>
          <p:nvPr/>
        </p:nvSpPr>
        <p:spPr>
          <a:xfrm>
            <a:off x="713041" y="1847461"/>
            <a:ext cx="10674222" cy="5081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0" indent="-266700">
              <a:buFont typeface="+mj-lt"/>
              <a:buAutoNum type="arabicPeriod"/>
            </a:pPr>
            <a:r>
              <a:rPr lang="sl-SI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Več </a:t>
            </a:r>
            <a:r>
              <a:rPr lang="sl-SI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lastniškega </a:t>
            </a:r>
            <a:r>
              <a:rPr lang="sl-SI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kapitala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Uveden instrument semenskega kapitala (konvertibilna posojila: 18 MSP, lastniški kapital: 2 MSP)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l-SI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odprtih 25 MSP v višini 25 mio EUR s tveganim kapitalom v obdobju 2009-2014</a:t>
            </a:r>
          </a:p>
          <a:p>
            <a:pPr lvl="0" algn="just">
              <a:tabLst>
                <a:tab pos="266700" algn="l"/>
              </a:tabLst>
            </a:pP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endParaRPr lang="sl-SI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tabLst>
                <a:tab pos="266700" algn="l"/>
              </a:tabLst>
            </a:pPr>
            <a:endParaRPr lang="sl-SI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lvl="0" indent="-266700">
              <a:buFont typeface="+mj-lt"/>
              <a:buAutoNum type="arabicPeriod" startAt="2"/>
            </a:pPr>
            <a:r>
              <a:rPr lang="sl-SI" sz="2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Mikrokreditne</a:t>
            </a:r>
            <a:r>
              <a:rPr lang="sl-SI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linije</a:t>
            </a:r>
            <a:endParaRPr lang="sl-SI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l-SI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Dodeljeni mikrokrediti (Slovenski podjetniški sklad): 213 </a:t>
            </a:r>
            <a:r>
              <a:rPr lang="sl-SI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mikro</a:t>
            </a:r>
            <a:r>
              <a:rPr lang="sl-SI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podjetij v višini 5 mio </a:t>
            </a: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Dodeljene garancije za bančne kredite s subvencijo obrestne mere (Slovenski podjetniški sklad): 411 MSP v višini 83,3 mio EUR (za investicije in obratna sredstva)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Dodeljeni neposredni krediti (SID banka): 347 MSP v višini 88,2 mio EUR   </a:t>
            </a:r>
          </a:p>
          <a:p>
            <a:pPr lvl="1"/>
            <a:endParaRPr lang="sl-SI" sz="16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sl-SI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lvl="0" indent="-266700">
              <a:buFont typeface="+mj-lt"/>
              <a:buAutoNum type="arabicPeriod" startAt="3"/>
            </a:pPr>
            <a:r>
              <a:rPr lang="sl-SI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Modri predpisi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vzpostavljen Poslovni SOS za poslovne subjekte – Reši težavo z državo! </a:t>
            </a:r>
            <a:r>
              <a:rPr lang="sl-SI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l-SI" sz="16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http://www.poslovnisos.gov.si</a:t>
            </a:r>
            <a:r>
              <a:rPr lang="sl-SI" sz="16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/)  </a:t>
            </a:r>
          </a:p>
          <a:p>
            <a:pPr marL="742950" lvl="1" indent="-285750">
              <a:buFontTx/>
              <a:buChar char="-"/>
            </a:pPr>
            <a:endParaRPr lang="sl-SI" sz="16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lvl="1"/>
            <a:endParaRPr lang="sl-SI" sz="16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lvl="0"/>
            <a:endParaRPr lang="sl-SI" sz="16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lvl="0" defTabSz="447675">
              <a:spcBef>
                <a:spcPct val="20000"/>
              </a:spcBef>
              <a:spcAft>
                <a:spcPts val="600"/>
              </a:spcAft>
              <a:buSzPct val="80000"/>
            </a:pPr>
            <a:endParaRPr lang="sl-SI" sz="16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lvl="0"/>
            <a:endParaRPr lang="sl-SI" sz="16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243" y="5706879"/>
            <a:ext cx="2153427" cy="7752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85759" y="2476782"/>
            <a:ext cx="2715395" cy="8262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1597" y="4304799"/>
            <a:ext cx="2862612" cy="74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48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type="body" sz="quarter" idx="13"/>
          </p:nvPr>
        </p:nvSpPr>
        <p:spPr>
          <a:xfrm>
            <a:off x="775979" y="2006081"/>
            <a:ext cx="10299458" cy="4282751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</a:pPr>
            <a:endParaRPr lang="sl-SI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Zaposlovanje </a:t>
            </a:r>
            <a:r>
              <a:rPr lang="sl-SI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mladih raziskovalcev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l-SI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odprtih </a:t>
            </a:r>
            <a:r>
              <a:rPr lang="sl-SI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 zaposlitev mladih raziskovalcev v višini 4,2 mio </a:t>
            </a: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 </a:t>
            </a:r>
            <a:endParaRPr lang="sl-SI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sl-SI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sl-SI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sl-SI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sl-SI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Okrepitev </a:t>
            </a:r>
            <a:r>
              <a:rPr lang="sl-SI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podpore preboju na </a:t>
            </a:r>
            <a:r>
              <a:rPr lang="sl-SI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trge (SPIRIT)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</a:t>
            </a:r>
            <a:r>
              <a:rPr lang="sl-SI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aktivnostim internacionalizacije </a:t>
            </a: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podjetij v višini 2 mio EUR:</a:t>
            </a:r>
          </a:p>
          <a:p>
            <a:pPr marL="685800" lvl="1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tržne raziskave tujih trgov, podpora sejemskim predstavitvam in podpora slovenskim poslovnim klubom v tujini,</a:t>
            </a:r>
          </a:p>
          <a:p>
            <a:pPr marL="685800" lvl="1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Izobraževalni program ITM, skupinske predstavitve na mednarodnih sejmih v tujini,</a:t>
            </a:r>
          </a:p>
          <a:p>
            <a:pPr marL="685800" lvl="1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gospodarski delegacij,</a:t>
            </a:r>
          </a:p>
          <a:p>
            <a:pPr marL="685800" lvl="1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Portali (izvozno okno, </a:t>
            </a:r>
            <a:r>
              <a:rPr lang="sl-SI" sz="16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SloveniaPartner</a:t>
            </a: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endParaRPr lang="sl-SI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16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75978" y="947058"/>
            <a:ext cx="8534400" cy="105902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l-SI" sz="4400" b="1" cap="all" dirty="0" smtClean="0">
                <a:ln w="3175" cmpd="sng"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TOP 5 dosežkov v 2014</a:t>
            </a:r>
            <a:endParaRPr lang="sl-SI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8206" y="5001667"/>
            <a:ext cx="2381250" cy="1581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9227" y="2110273"/>
            <a:ext cx="19050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60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5" y="981075"/>
            <a:ext cx="10126630" cy="704851"/>
          </a:xfrm>
        </p:spPr>
        <p:txBody>
          <a:bodyPr/>
          <a:lstStyle/>
          <a:p>
            <a:pPr algn="l"/>
            <a:r>
              <a:rPr lang="sl-SI" b="1" cap="all" dirty="0" smtClean="0">
                <a:ln w="3175" cmpd="sng"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10 NAPOVEDI  </a:t>
            </a:r>
            <a:r>
              <a:rPr lang="sl-SI" cap="all" dirty="0">
                <a:ln w="3175" cmpd="sng">
                  <a:noFill/>
                </a:ln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sl-SI" cap="all" dirty="0">
                <a:ln w="3175" cmpd="sng">
                  <a:noFill/>
                </a:ln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95325" y="1794979"/>
            <a:ext cx="10677524" cy="5050776"/>
          </a:xfrm>
        </p:spPr>
        <p:txBody>
          <a:bodyPr/>
          <a:lstStyle/>
          <a:p>
            <a:pPr marL="180975" indent="-180975">
              <a:spcBef>
                <a:spcPts val="0"/>
              </a:spcBef>
              <a:buFont typeface="+mj-lt"/>
              <a:buAutoNum type="arabicPeriod"/>
            </a:pP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Finančni </a:t>
            </a: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„dvojčki“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kombinacija finančnih instrumentov in vsebinske podpore (usposabljanje, </a:t>
            </a:r>
            <a:r>
              <a:rPr lang="sl-SI" sz="1600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mentoriranje</a:t>
            </a: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mreženje)</a:t>
            </a:r>
          </a:p>
          <a:p>
            <a:pPr marL="0" indent="0">
              <a:spcBef>
                <a:spcPts val="0"/>
              </a:spcBef>
              <a:buNone/>
            </a:pPr>
            <a:endParaRPr lang="sl-SI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l-SI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sl-SI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Mikrokreditne</a:t>
            </a: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linije</a:t>
            </a:r>
          </a:p>
          <a:p>
            <a:pPr marL="552450" lvl="3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Slovenski podjetniški sklad: izvajanje garancijske linije </a:t>
            </a:r>
            <a:r>
              <a:rPr lang="sl-SI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kombinirane s </a:t>
            </a: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subvencijami </a:t>
            </a:r>
          </a:p>
          <a:p>
            <a:pPr marL="266700" lvl="3" indent="0">
              <a:spcBef>
                <a:spcPts val="0"/>
              </a:spcBef>
              <a:buNone/>
            </a:pPr>
            <a:r>
              <a:rPr lang="sl-SI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obrestnih mer, mikrokreditov. Poleg tega tudi nadaljevanje lastniškega financiranje.</a:t>
            </a:r>
          </a:p>
          <a:p>
            <a:pPr marL="552450" lvl="3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 banka: izvajanje kreditov (4 kreditne linije v okviru posojilnega sklada, </a:t>
            </a:r>
          </a:p>
          <a:p>
            <a:pPr marL="266700" lvl="3" indent="0">
              <a:spcBef>
                <a:spcPts val="0"/>
              </a:spcBef>
              <a:buNone/>
            </a:pPr>
            <a:r>
              <a:rPr lang="sl-SI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energetska učinkovitost)</a:t>
            </a:r>
          </a:p>
          <a:p>
            <a:pPr marL="542925" lvl="3" indent="-276225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sl-SI" sz="16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-190500">
              <a:spcBef>
                <a:spcPts val="0"/>
              </a:spcBef>
              <a:buNone/>
            </a:pP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Podjetniški </a:t>
            </a: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pospeševalniki </a:t>
            </a:r>
            <a:endParaRPr lang="sl-SI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tabLst>
                <a:tab pos="180975" algn="l"/>
              </a:tabLst>
            </a:pPr>
            <a:r>
              <a:rPr lang="sl-SI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inančna </a:t>
            </a:r>
            <a:r>
              <a:rPr lang="sl-SI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podpora, </a:t>
            </a:r>
            <a:r>
              <a:rPr lang="sl-SI" sz="16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mentoriranje</a:t>
            </a:r>
            <a:r>
              <a:rPr lang="sl-SI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usposabljanje, </a:t>
            </a: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fizična infrastr</a:t>
            </a:r>
            <a:r>
              <a:rPr lang="sl-SI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uktura</a:t>
            </a:r>
          </a:p>
          <a:p>
            <a:pPr marL="0" indent="0">
              <a:buNone/>
              <a:tabLst>
                <a:tab pos="180975" algn="l"/>
              </a:tabLst>
            </a:pPr>
            <a:endParaRPr lang="sl-SI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tabLst>
                <a:tab pos="180975" algn="l"/>
              </a:tabLst>
            </a:pP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Veriženje podjetij</a:t>
            </a:r>
          </a:p>
          <a:p>
            <a:pPr marL="0" indent="0">
              <a:buNone/>
              <a:tabLst>
                <a:tab pos="180975" algn="l"/>
              </a:tabLst>
            </a:pPr>
            <a:r>
              <a:rPr lang="sl-SI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adgradnja </a:t>
            </a:r>
            <a:r>
              <a:rPr lang="sl-SI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določb, ki se nanašajo na omejevanje ustanavljanja in pridobivanja poslovnih deležev (z novelo ZGD, sprejem v DZ 2015)  </a:t>
            </a:r>
            <a:br>
              <a:rPr lang="sl-SI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l-SI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995" y="2426837"/>
            <a:ext cx="2323126" cy="16506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5553" y="3751463"/>
            <a:ext cx="1668527" cy="15450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10329" y="5739068"/>
            <a:ext cx="1707502" cy="101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48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2950" y="1019176"/>
            <a:ext cx="10153650" cy="638174"/>
          </a:xfrm>
        </p:spPr>
        <p:txBody>
          <a:bodyPr/>
          <a:lstStyle/>
          <a:p>
            <a:pPr algn="l"/>
            <a:r>
              <a:rPr lang="sl-SI" b="1" cap="all" dirty="0">
                <a:ln w="3175" cmpd="sng"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TOP NAPOVEDI</a:t>
            </a:r>
            <a:endParaRPr lang="sl-SI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značba mesta besedila 2"/>
          <p:cNvSpPr>
            <a:spLocks noGrp="1"/>
          </p:cNvSpPr>
          <p:nvPr>
            <p:ph type="body" sz="quarter" idx="13"/>
          </p:nvPr>
        </p:nvSpPr>
        <p:spPr>
          <a:xfrm>
            <a:off x="742950" y="1847850"/>
            <a:ext cx="10976299" cy="4543425"/>
          </a:xfrm>
        </p:spPr>
        <p:txBody>
          <a:bodyPr/>
          <a:lstStyle/>
          <a:p>
            <a:pPr marL="266700" lvl="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Poenostavitev </a:t>
            </a: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postopkov pri SID banki </a:t>
            </a:r>
          </a:p>
          <a:p>
            <a:pPr marL="266700" lvl="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omilitev </a:t>
            </a:r>
            <a:r>
              <a:rPr lang="sl-SI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pogojev pri pridobivanju neposrednih kreditov v okviru posojilnega sklada:  </a:t>
            </a:r>
          </a:p>
          <a:p>
            <a:pPr marL="971550" lvl="4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ovečanje dovoljenega razmerja </a:t>
            </a:r>
            <a:r>
              <a:rPr lang="sl-SI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 neto finančnim dolgom in EBITDA </a:t>
            </a: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6</a:t>
            </a:r>
            <a:endParaRPr lang="sl-SI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4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nižanje zahtevano </a:t>
            </a:r>
            <a:r>
              <a:rPr lang="sl-SI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število zaposlenih pri končnih prejemnikih posojila </a:t>
            </a: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sl-SI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na </a:t>
            </a: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sl-SI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4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nižanje hkrati minimalnega zneska </a:t>
            </a:r>
            <a:r>
              <a:rPr lang="sl-SI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posojila iz 100.000 na 30.000 </a:t>
            </a:r>
            <a:r>
              <a:rPr lang="sl-SI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</a:p>
          <a:p>
            <a:pPr marL="971550" lvl="4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zmanjševanje </a:t>
            </a:r>
            <a:r>
              <a:rPr lang="sl-SI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zahtevane dokumentacije pri </a:t>
            </a:r>
            <a:r>
              <a:rPr lang="sl-SI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kreditih </a:t>
            </a:r>
            <a:r>
              <a:rPr lang="sl-SI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manjše </a:t>
            </a:r>
            <a:r>
              <a:rPr lang="sl-SI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vrednosti</a:t>
            </a:r>
          </a:p>
          <a:p>
            <a:pPr marL="971550" lvl="4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l-SI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sl-SI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zavarovanje </a:t>
            </a:r>
            <a:r>
              <a:rPr lang="sl-SI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tudi </a:t>
            </a:r>
            <a:r>
              <a:rPr lang="sl-SI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bodoče terjatve ustrezne </a:t>
            </a:r>
            <a:r>
              <a:rPr lang="sl-SI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kvalitete</a:t>
            </a:r>
          </a:p>
          <a:p>
            <a:pPr marL="685800" lvl="4" indent="0">
              <a:spcBef>
                <a:spcPts val="0"/>
              </a:spcBef>
              <a:buNone/>
            </a:pPr>
            <a:endParaRPr lang="sl-SI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Modri </a:t>
            </a: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predpisi</a:t>
            </a:r>
          </a:p>
          <a:p>
            <a:pPr marL="266700" lvl="0" indent="-266700" defTabSz="447675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uvedba </a:t>
            </a:r>
            <a:r>
              <a:rPr lang="sl-SI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MSP </a:t>
            </a:r>
            <a:r>
              <a:rPr lang="sl-SI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testa </a:t>
            </a:r>
            <a:r>
              <a:rPr lang="sl-SI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2016 </a:t>
            </a:r>
            <a:r>
              <a:rPr lang="sl-SI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 okviru projekta </a:t>
            </a:r>
            <a:r>
              <a:rPr lang="sl-SI" sz="16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ePredpisi</a:t>
            </a:r>
            <a:r>
              <a:rPr lang="sl-SI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do 30.6.2016</a:t>
            </a:r>
          </a:p>
          <a:p>
            <a:pPr marL="266700" lvl="0" indent="-266700" defTabSz="447675">
              <a:spcBef>
                <a:spcPts val="0"/>
              </a:spcBef>
              <a:spcAft>
                <a:spcPts val="0"/>
              </a:spcAft>
              <a:buNone/>
            </a:pPr>
            <a:endParaRPr lang="sl-SI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lvl="0" indent="-266700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Modra deregulacija</a:t>
            </a:r>
          </a:p>
          <a:p>
            <a:pPr marL="266700" lvl="0" indent="-266700" defTabSz="447675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realizacija </a:t>
            </a:r>
            <a:r>
              <a:rPr lang="sl-SI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paketa ukrepov prenove zakonodaje </a:t>
            </a:r>
            <a:r>
              <a:rPr lang="sl-SI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reguliranih dejavnosti </a:t>
            </a:r>
            <a:r>
              <a:rPr lang="sl-SI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poklicev do 31. 12. 2015 (turizem, </a:t>
            </a:r>
            <a:r>
              <a:rPr lang="sl-SI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trgovina, </a:t>
            </a:r>
          </a:p>
          <a:p>
            <a:pPr marL="266700" lvl="0" indent="-266700" defTabSz="447675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pokopališko - pogrebne </a:t>
            </a:r>
            <a:r>
              <a:rPr lang="sl-SI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dejavnosti, </a:t>
            </a:r>
            <a:r>
              <a:rPr lang="sl-SI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gradbeništvo, dimnikarska </a:t>
            </a:r>
            <a:r>
              <a:rPr lang="sl-SI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dejavnost, detektivske dejavnosti, dejavnosti šol vožnje, </a:t>
            </a:r>
            <a:endParaRPr lang="sl-SI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lvl="0" indent="-266700" defTabSz="447675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odvetništvo</a:t>
            </a:r>
            <a:r>
              <a:rPr lang="sl-SI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veterinarstvo, </a:t>
            </a:r>
            <a:r>
              <a:rPr lang="sl-SI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sociala)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5928" y="2679442"/>
            <a:ext cx="2015412" cy="2015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458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2950" y="1019176"/>
            <a:ext cx="10153650" cy="638174"/>
          </a:xfrm>
        </p:spPr>
        <p:txBody>
          <a:bodyPr/>
          <a:lstStyle/>
          <a:p>
            <a:pPr algn="l"/>
            <a:r>
              <a:rPr lang="sl-SI" b="1" cap="all" dirty="0">
                <a:ln w="3175" cmpd="sng">
                  <a:noFill/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TOP NAPOVEDI</a:t>
            </a:r>
            <a:endParaRPr lang="sl-SI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značba mesta besedila 2"/>
          <p:cNvSpPr>
            <a:spLocks noGrp="1"/>
          </p:cNvSpPr>
          <p:nvPr>
            <p:ph type="body" sz="quarter" idx="13"/>
          </p:nvPr>
        </p:nvSpPr>
        <p:spPr>
          <a:xfrm>
            <a:off x="742950" y="1847850"/>
            <a:ext cx="10153651" cy="4543425"/>
          </a:xfrm>
        </p:spPr>
        <p:txBody>
          <a:bodyPr/>
          <a:lstStyle/>
          <a:p>
            <a:pPr marL="266700" lvl="0" indent="-266700" defTabSz="447675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Pospešitev komercializacije znanja in </a:t>
            </a: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tehnologij</a:t>
            </a:r>
          </a:p>
          <a:p>
            <a:pPr marL="266700" lvl="0" indent="-266700" defTabSz="447675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uvedba </a:t>
            </a:r>
            <a:r>
              <a:rPr lang="sl-SI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e-vavčerja </a:t>
            </a:r>
            <a:r>
              <a:rPr lang="sl-SI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spodbujanje sodelovanja podjetij z JRO pri realizaciji </a:t>
            </a:r>
            <a:r>
              <a:rPr lang="sl-SI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svojih inovativnih </a:t>
            </a:r>
            <a:r>
              <a:rPr lang="sl-SI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idej</a:t>
            </a:r>
          </a:p>
          <a:p>
            <a:pPr marL="266700" lvl="0" indent="-266700" defTabSz="447675">
              <a:spcBef>
                <a:spcPts val="0"/>
              </a:spcBef>
              <a:spcAft>
                <a:spcPts val="0"/>
              </a:spcAft>
              <a:buNone/>
            </a:pPr>
            <a:endParaRPr lang="sl-SI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lvl="0" indent="-266700" defTabSz="447675">
              <a:spcBef>
                <a:spcPts val="0"/>
              </a:spcBef>
              <a:spcAft>
                <a:spcPts val="0"/>
              </a:spcAft>
              <a:buNone/>
            </a:pPr>
            <a:endParaRPr lang="sl-SI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lvl="0" indent="-266700" defTabSz="447675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Usklajena podpora </a:t>
            </a:r>
            <a:r>
              <a:rPr lang="sl-SI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podjetništvu</a:t>
            </a:r>
          </a:p>
          <a:p>
            <a:pPr marL="0" lvl="0" indent="0" defTabSz="447675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l-SI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nformiranje in svetovanje preko nacionalne VEM in mreže VEM točk</a:t>
            </a:r>
          </a:p>
          <a:p>
            <a:pPr marL="0" lvl="0" indent="0" defTabSz="447675">
              <a:spcBef>
                <a:spcPts val="0"/>
              </a:spcBef>
              <a:spcAft>
                <a:spcPts val="0"/>
              </a:spcAft>
              <a:buNone/>
            </a:pPr>
            <a:endParaRPr lang="sl-SI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447675">
              <a:spcBef>
                <a:spcPts val="0"/>
              </a:spcBef>
              <a:spcAft>
                <a:spcPts val="0"/>
              </a:spcAft>
              <a:buNone/>
            </a:pPr>
            <a:endParaRPr lang="sl-SI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defTabSz="447675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Okrepitev podpore preboju na trge</a:t>
            </a:r>
          </a:p>
          <a:p>
            <a:pPr marL="266700" lvl="0" indent="-266700" defTabSz="447675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lang="sl-SI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spodbujanje internacionalizacije 2015- </a:t>
            </a:r>
            <a:r>
              <a:rPr lang="sl-SI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in akcijski načrt MI 2015-2016 </a:t>
            </a:r>
            <a:endParaRPr lang="sl-SI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lvl="0" indent="-266700">
              <a:spcBef>
                <a:spcPts val="0"/>
              </a:spcBef>
              <a:spcAft>
                <a:spcPts val="0"/>
              </a:spcAft>
              <a:buNone/>
            </a:pPr>
            <a:endParaRPr lang="sl-SI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768" y="2531463"/>
            <a:ext cx="1684273" cy="16842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7251" y="4739971"/>
            <a:ext cx="3606574" cy="18418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09583" y="1520938"/>
            <a:ext cx="1552166" cy="101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756024"/>
      </p:ext>
    </p:extLst>
  </p:cSld>
  <p:clrMapOvr>
    <a:masterClrMapping/>
  </p:clrMapOvr>
</p:sld>
</file>

<file path=ppt/theme/theme1.xml><?xml version="1.0" encoding="utf-8"?>
<a:theme xmlns:a="http://schemas.openxmlformats.org/drawingml/2006/main" name="si10-cgp-mpe_predstavitev">
  <a:themeElements>
    <a:clrScheme name="DU 2010">
      <a:dk1>
        <a:srgbClr val="999999"/>
      </a:dk1>
      <a:lt1>
        <a:sysClr val="window" lastClr="FFFFFF"/>
      </a:lt1>
      <a:dk2>
        <a:srgbClr val="000000"/>
      </a:dk2>
      <a:lt2>
        <a:srgbClr val="D8D8D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PREDLOGA-MGRT_samo naslovnica-sivo ozadje</Template>
  <TotalTime>959</TotalTime>
  <Words>425</Words>
  <Application>Microsoft Office PowerPoint</Application>
  <PresentationFormat>Widescreen</PresentationFormat>
  <Paragraphs>75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Republika</vt:lpstr>
      <vt:lpstr>Wingdings</vt:lpstr>
      <vt:lpstr>si10-cgp-mpe_predstavitev</vt:lpstr>
      <vt:lpstr>Vrh malega gospodarstva     Zdravko Počivalšek MINISTER  Ljubljana, 12.5.2015</vt:lpstr>
      <vt:lpstr>PowerPoint Presentation</vt:lpstr>
      <vt:lpstr>PowerPoint Presentation</vt:lpstr>
      <vt:lpstr>TOP 10 NAPOVEDI   </vt:lpstr>
      <vt:lpstr>10 TOP NAPOVEDI</vt:lpstr>
      <vt:lpstr>10 TOP NAPOVEDI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Polona Kramberger</dc:creator>
  <cp:lastModifiedBy>Polona Kramberger</cp:lastModifiedBy>
  <cp:revision>70</cp:revision>
  <cp:lastPrinted>2015-05-07T12:21:58Z</cp:lastPrinted>
  <dcterms:created xsi:type="dcterms:W3CDTF">2015-04-23T12:24:46Z</dcterms:created>
  <dcterms:modified xsi:type="dcterms:W3CDTF">2015-05-07T12:41:02Z</dcterms:modified>
</cp:coreProperties>
</file>